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7" r:id="rId5"/>
    <p:sldId id="260" r:id="rId6"/>
    <p:sldId id="263" r:id="rId7"/>
    <p:sldId id="259" r:id="rId8"/>
    <p:sldId id="265" r:id="rId9"/>
    <p:sldId id="267" r:id="rId10"/>
    <p:sldId id="280" r:id="rId11"/>
    <p:sldId id="281" r:id="rId12"/>
    <p:sldId id="268" r:id="rId13"/>
    <p:sldId id="269" r:id="rId14"/>
    <p:sldId id="270" r:id="rId15"/>
    <p:sldId id="271" r:id="rId16"/>
    <p:sldId id="275" r:id="rId17"/>
    <p:sldId id="276" r:id="rId18"/>
    <p:sldId id="277" r:id="rId19"/>
    <p:sldId id="279"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CEFF"/>
    <a:srgbClr val="FF3399"/>
    <a:srgbClr val="CC3399"/>
    <a:srgbClr val="70AC2E"/>
    <a:srgbClr val="C19FFF"/>
    <a:srgbClr val="CAB4EA"/>
    <a:srgbClr val="D3B5E9"/>
    <a:srgbClr val="D68B1C"/>
    <a:srgbClr val="FFE0A3"/>
    <a:srgbClr val="D00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19" d="100"/>
          <a:sy n="119" d="100"/>
        </p:scale>
        <p:origin x="1888" y="19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4345230"/>
            <a:ext cx="7772400" cy="916230"/>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48965" y="5261460"/>
            <a:ext cx="6400800" cy="610820"/>
          </a:xfrm>
        </p:spPr>
        <p:txBody>
          <a:bodyPr>
            <a:normAutofit/>
          </a:bodyPr>
          <a:lstStyle>
            <a:lvl1pPr marL="0" indent="0" algn="l">
              <a:buNone/>
              <a:defRPr sz="2600">
                <a:solidFill>
                  <a:srgbClr val="43CE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7/17/22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458115"/>
          </a:xfrm>
        </p:spPr>
        <p:txBody>
          <a:bodyPr>
            <a:normAutofit/>
          </a:bodyPr>
          <a:lstStyle>
            <a:lvl1pPr algn="l">
              <a:defRPr sz="3600">
                <a:solidFill>
                  <a:srgbClr val="43CEFF"/>
                </a:solidFill>
              </a:defRPr>
            </a:lvl1pPr>
          </a:lstStyle>
          <a:p>
            <a:r>
              <a:rPr lang="en-US" dirty="0"/>
              <a:t>Click to edit Master title style</a:t>
            </a:r>
          </a:p>
        </p:txBody>
      </p:sp>
      <p:sp>
        <p:nvSpPr>
          <p:cNvPr id="3" name="Content Placeholder 2"/>
          <p:cNvSpPr>
            <a:spLocks noGrp="1"/>
          </p:cNvSpPr>
          <p:nvPr>
            <p:ph idx="1"/>
          </p:nvPr>
        </p:nvSpPr>
        <p:spPr>
          <a:xfrm>
            <a:off x="448965" y="1901950"/>
            <a:ext cx="8229600" cy="3766098"/>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5" y="527605"/>
            <a:ext cx="7016195" cy="610820"/>
          </a:xfrm>
        </p:spPr>
        <p:txBody>
          <a:bodyPr>
            <a:normAutofit/>
          </a:bodyPr>
          <a:lstStyle>
            <a:lvl1pPr algn="l">
              <a:defRPr sz="3600">
                <a:solidFill>
                  <a:srgbClr val="43CEFF"/>
                </a:solidFill>
              </a:defRPr>
            </a:lvl1pPr>
          </a:lstStyle>
          <a:p>
            <a:r>
              <a:rPr lang="en-US" dirty="0"/>
              <a:t>Click to edit Master title style</a:t>
            </a:r>
          </a:p>
        </p:txBody>
      </p:sp>
      <p:sp>
        <p:nvSpPr>
          <p:cNvPr id="3" name="Content Placeholder 2"/>
          <p:cNvSpPr>
            <a:spLocks noGrp="1"/>
          </p:cNvSpPr>
          <p:nvPr>
            <p:ph idx="1"/>
          </p:nvPr>
        </p:nvSpPr>
        <p:spPr>
          <a:xfrm>
            <a:off x="1670605" y="1291130"/>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7/17/22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1138425"/>
            <a:ext cx="8229600" cy="610820"/>
          </a:xfrm>
        </p:spPr>
        <p:txBody>
          <a:bodyPr>
            <a:normAutofit/>
          </a:bodyPr>
          <a:lstStyle>
            <a:lvl1pPr algn="l">
              <a:defRPr sz="3600">
                <a:solidFill>
                  <a:srgbClr val="43CEFF"/>
                </a:solidFill>
              </a:defRPr>
            </a:lvl1pPr>
          </a:lstStyle>
          <a:p>
            <a:r>
              <a:rPr lang="en-US" dirty="0"/>
              <a:t>Click to edit Master title style</a:t>
            </a:r>
          </a:p>
        </p:txBody>
      </p:sp>
      <p:sp>
        <p:nvSpPr>
          <p:cNvPr id="3" name="Text Placeholder 2"/>
          <p:cNvSpPr>
            <a:spLocks noGrp="1"/>
          </p:cNvSpPr>
          <p:nvPr>
            <p:ph type="body" idx="1"/>
          </p:nvPr>
        </p:nvSpPr>
        <p:spPr>
          <a:xfrm>
            <a:off x="601670" y="173020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1670" y="236006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173020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36006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7/17/22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7/17/22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7/17/22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QMS Awareness Training</a:t>
            </a:r>
          </a:p>
        </p:txBody>
      </p:sp>
      <p:sp>
        <p:nvSpPr>
          <p:cNvPr id="3" name="Subtitle 2"/>
          <p:cNvSpPr>
            <a:spLocks noGrp="1"/>
          </p:cNvSpPr>
          <p:nvPr>
            <p:ph type="subTitle" idx="1"/>
          </p:nvPr>
        </p:nvSpPr>
        <p:spPr/>
        <p:txBody>
          <a:bodyPr>
            <a:normAutofit/>
          </a:bodyPr>
          <a:lstStyle/>
          <a:p>
            <a:r>
              <a:rPr lang="en-US" dirty="0"/>
              <a:t>And Introduction to AS9100</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b="1" dirty="0"/>
              <a:t>Organization</a:t>
            </a:r>
          </a:p>
        </p:txBody>
      </p:sp>
      <p:sp>
        <p:nvSpPr>
          <p:cNvPr id="5" name="Content Placeholder 4"/>
          <p:cNvSpPr>
            <a:spLocks noGrp="1"/>
          </p:cNvSpPr>
          <p:nvPr>
            <p:ph idx="1"/>
          </p:nvPr>
        </p:nvSpPr>
        <p:spPr/>
        <p:txBody>
          <a:bodyPr/>
          <a:lstStyle/>
          <a:p>
            <a:endParaRPr lang="en-US" dirty="0"/>
          </a:p>
          <a:p>
            <a:endParaRPr lang="en-US" dirty="0"/>
          </a:p>
          <a:p>
            <a:r>
              <a:rPr lang="en-US" dirty="0"/>
              <a:t>Insert your Organization Chart (Management structure) here.</a:t>
            </a:r>
          </a:p>
        </p:txBody>
      </p:sp>
    </p:spTree>
    <p:extLst>
      <p:ext uri="{BB962C8B-B14F-4D97-AF65-F5344CB8AC3E}">
        <p14:creationId xmlns:p14="http://schemas.microsoft.com/office/powerpoint/2010/main" val="94165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b="1" dirty="0"/>
              <a:t>Management Representative</a:t>
            </a:r>
          </a:p>
        </p:txBody>
      </p:sp>
      <p:sp>
        <p:nvSpPr>
          <p:cNvPr id="5" name="Content Placeholder 4"/>
          <p:cNvSpPr>
            <a:spLocks noGrp="1"/>
          </p:cNvSpPr>
          <p:nvPr>
            <p:ph idx="1"/>
          </p:nvPr>
        </p:nvSpPr>
        <p:spPr>
          <a:xfrm>
            <a:off x="1670606" y="1291130"/>
            <a:ext cx="3970330" cy="4275740"/>
          </a:xfrm>
        </p:spPr>
        <p:txBody>
          <a:bodyPr/>
          <a:lstStyle/>
          <a:p>
            <a:pPr marL="0" indent="0">
              <a:buNone/>
            </a:pPr>
            <a:endParaRPr lang="en-US" dirty="0"/>
          </a:p>
          <a:p>
            <a:r>
              <a:rPr lang="en-US" dirty="0"/>
              <a:t>Identify your Management Representative with contact info. &amp; Photo (if available).</a:t>
            </a:r>
          </a:p>
        </p:txBody>
      </p:sp>
      <p:pic>
        <p:nvPicPr>
          <p:cNvPr id="3" name="Picture 2">
            <a:extLst>
              <a:ext uri="{FF2B5EF4-FFF2-40B4-BE49-F238E27FC236}">
                <a16:creationId xmlns:a16="http://schemas.microsoft.com/office/drawing/2014/main" id="{E0318F53-527F-2F9C-3718-5615F25C6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641" y="1867156"/>
            <a:ext cx="2760456" cy="3389421"/>
          </a:xfrm>
          <a:prstGeom prst="rect">
            <a:avLst/>
          </a:prstGeom>
        </p:spPr>
      </p:pic>
    </p:spTree>
    <p:extLst>
      <p:ext uri="{BB962C8B-B14F-4D97-AF65-F5344CB8AC3E}">
        <p14:creationId xmlns:p14="http://schemas.microsoft.com/office/powerpoint/2010/main" val="210386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916230"/>
          </a:xfrm>
        </p:spPr>
        <p:txBody>
          <a:bodyPr>
            <a:normAutofit fontScale="90000"/>
          </a:bodyPr>
          <a:lstStyle/>
          <a:p>
            <a:r>
              <a:rPr lang="en-US" b="1" dirty="0"/>
              <a:t>Implications of not conforming with the QMS requirements</a:t>
            </a:r>
            <a:endParaRPr lang="en-US" b="1" spc="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8965" y="2360065"/>
            <a:ext cx="8229600" cy="3664919"/>
          </a:xfrm>
        </p:spPr>
        <p:txBody>
          <a:bodyPr>
            <a:normAutofit/>
          </a:bodyPr>
          <a:lstStyle/>
          <a:p>
            <a:r>
              <a:rPr lang="en-US" dirty="0"/>
              <a:t>Inconsistent quality of products / services </a:t>
            </a:r>
          </a:p>
          <a:p>
            <a:r>
              <a:rPr lang="en-US" dirty="0"/>
              <a:t>Increased number of nonconforming products / services</a:t>
            </a:r>
          </a:p>
          <a:p>
            <a:r>
              <a:rPr lang="en-US" dirty="0"/>
              <a:t>Dissatisfied customers &amp; Customer Returns</a:t>
            </a:r>
          </a:p>
          <a:p>
            <a:r>
              <a:rPr lang="en-US" dirty="0"/>
              <a:t>Increased warranty claims</a:t>
            </a:r>
          </a:p>
          <a:p>
            <a:r>
              <a:rPr lang="en-US" dirty="0"/>
              <a:t>Rework - Duplication of effort and unnecessary cost</a:t>
            </a:r>
          </a:p>
          <a:p>
            <a:r>
              <a:rPr lang="en-US" dirty="0"/>
              <a:t>Loss of business &amp; jobs</a:t>
            </a:r>
          </a:p>
          <a:p>
            <a:endParaRPr lang="en-US" dirty="0"/>
          </a:p>
        </p:txBody>
      </p:sp>
    </p:spTree>
    <p:extLst>
      <p:ext uri="{BB962C8B-B14F-4D97-AF65-F5344CB8AC3E}">
        <p14:creationId xmlns:p14="http://schemas.microsoft.com/office/powerpoint/2010/main" val="1731009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916230"/>
          </a:xfrm>
        </p:spPr>
        <p:txBody>
          <a:bodyPr>
            <a:normAutofit fontScale="90000"/>
          </a:bodyPr>
          <a:lstStyle/>
          <a:p>
            <a:r>
              <a:rPr lang="en-US" b="1" dirty="0"/>
              <a:t>Relevant QMS documented Information &amp; Changes</a:t>
            </a:r>
            <a:endParaRPr lang="en-US" b="1" spc="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8965" y="2360066"/>
            <a:ext cx="8229600" cy="2290576"/>
          </a:xfrm>
        </p:spPr>
        <p:txBody>
          <a:bodyPr>
            <a:normAutofit/>
          </a:bodyPr>
          <a:lstStyle/>
          <a:p>
            <a:r>
              <a:rPr lang="en-US" sz="3000" dirty="0"/>
              <a:t>Quality Manual</a:t>
            </a:r>
          </a:p>
          <a:p>
            <a:r>
              <a:rPr lang="en-US" sz="3000" dirty="0"/>
              <a:t>Procedures / Work Instructions</a:t>
            </a:r>
          </a:p>
          <a:p>
            <a:pPr marL="1485900" lvl="1" indent="-571500">
              <a:buFont typeface="Courier New" panose="02070309020205020404" pitchFamily="49" charset="0"/>
              <a:buChar char="o"/>
            </a:pPr>
            <a:r>
              <a:rPr lang="en-US" sz="3000" dirty="0"/>
              <a:t>Control of Nonconforming Outputs</a:t>
            </a:r>
          </a:p>
          <a:p>
            <a:pPr marL="1485900" lvl="1" indent="-571500">
              <a:buFont typeface="Courier New" panose="02070309020205020404" pitchFamily="49" charset="0"/>
              <a:buChar char="o"/>
            </a:pPr>
            <a:r>
              <a:rPr lang="en-US" sz="3000" dirty="0"/>
              <a:t>Nonconformity and Corrective Action</a:t>
            </a:r>
          </a:p>
          <a:p>
            <a:pPr marL="0" indent="0">
              <a:buNone/>
            </a:pPr>
            <a:endParaRPr lang="en-US" dirty="0"/>
          </a:p>
        </p:txBody>
      </p:sp>
      <p:sp>
        <p:nvSpPr>
          <p:cNvPr id="6" name="TextBox 5">
            <a:extLst>
              <a:ext uri="{FF2B5EF4-FFF2-40B4-BE49-F238E27FC236}">
                <a16:creationId xmlns:a16="http://schemas.microsoft.com/office/drawing/2014/main" id="{CFEB9927-042F-BF44-A211-281FBCA1E868}"/>
              </a:ext>
            </a:extLst>
          </p:cNvPr>
          <p:cNvSpPr txBox="1"/>
          <p:nvPr/>
        </p:nvSpPr>
        <p:spPr>
          <a:xfrm>
            <a:off x="754374" y="4782040"/>
            <a:ext cx="7482545" cy="1569660"/>
          </a:xfrm>
          <a:prstGeom prst="rect">
            <a:avLst/>
          </a:prstGeom>
          <a:blipFill>
            <a:blip r:embed="rId2"/>
            <a:tile tx="0" ty="0" sx="100000" sy="100000" flip="none" algn="tl"/>
          </a:blipFill>
          <a:effectLst>
            <a:softEdge rad="12700"/>
          </a:effectLst>
        </p:spPr>
        <p:txBody>
          <a:bodyPr wrap="square" lIns="182880" tIns="182880" rIns="91440" bIns="182880" rtlCol="0">
            <a:spAutoFit/>
          </a:bodyPr>
          <a:lstStyle/>
          <a:p>
            <a:r>
              <a:rPr lang="en-US" sz="2600" dirty="0">
                <a:latin typeface="Bradley Hand" pitchFamily="2" charset="77"/>
              </a:rPr>
              <a:t>Without standards, there can be no improvement.</a:t>
            </a:r>
          </a:p>
          <a:p>
            <a:r>
              <a:rPr lang="en-US" sz="2600" dirty="0">
                <a:latin typeface="Bradley Hand" pitchFamily="2" charset="77"/>
              </a:rPr>
              <a:t>~ Taiichi Ohno</a:t>
            </a:r>
          </a:p>
          <a:p>
            <a:r>
              <a:rPr lang="en-US" sz="2600" dirty="0">
                <a:latin typeface="Bradley Hand" pitchFamily="2" charset="77"/>
              </a:rPr>
              <a:t>(Father of the “Toyota Production System”)</a:t>
            </a:r>
          </a:p>
        </p:txBody>
      </p:sp>
    </p:spTree>
    <p:extLst>
      <p:ext uri="{BB962C8B-B14F-4D97-AF65-F5344CB8AC3E}">
        <p14:creationId xmlns:p14="http://schemas.microsoft.com/office/powerpoint/2010/main" val="2552738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916230"/>
          </a:xfrm>
        </p:spPr>
        <p:txBody>
          <a:bodyPr>
            <a:normAutofit fontScale="90000"/>
          </a:bodyPr>
          <a:lstStyle/>
          <a:p>
            <a:r>
              <a:rPr lang="en-US" b="1" dirty="0"/>
              <a:t>How You Contribute to Product or Service Conformity</a:t>
            </a:r>
            <a:endParaRPr lang="en-US" b="1" spc="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8965" y="2360065"/>
            <a:ext cx="8229600" cy="3664919"/>
          </a:xfrm>
        </p:spPr>
        <p:txBody>
          <a:bodyPr>
            <a:normAutofit fontScale="92500" lnSpcReduction="20000"/>
          </a:bodyPr>
          <a:lstStyle/>
          <a:p>
            <a:r>
              <a:rPr lang="en-US" sz="3200" dirty="0"/>
              <a:t>Following procedures to ensure consistency of products / services</a:t>
            </a:r>
          </a:p>
          <a:p>
            <a:r>
              <a:rPr lang="en-US" sz="3200" dirty="0"/>
              <a:t>Ensuring that all Measuring &amp; Monitoring Equipment (M&amp;ME) provides sufficient accuracy, precision, range &amp; resolution, and is within its calibration period </a:t>
            </a:r>
          </a:p>
          <a:p>
            <a:r>
              <a:rPr lang="en-US" sz="3200" dirty="0"/>
              <a:t>Removing &amp; disposing of all items / consumables (e.g., adhesives, sealants, paints) that are past their expiration period (Shelf Life)</a:t>
            </a:r>
          </a:p>
          <a:p>
            <a:pPr marL="0" indent="0">
              <a:buNone/>
            </a:pPr>
            <a:endParaRPr lang="en-US" dirty="0"/>
          </a:p>
        </p:txBody>
      </p:sp>
    </p:spTree>
    <p:extLst>
      <p:ext uri="{BB962C8B-B14F-4D97-AF65-F5344CB8AC3E}">
        <p14:creationId xmlns:p14="http://schemas.microsoft.com/office/powerpoint/2010/main" val="264754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You Contribute to Product Safety</a:t>
            </a:r>
          </a:p>
        </p:txBody>
      </p:sp>
      <p:sp>
        <p:nvSpPr>
          <p:cNvPr id="3" name="Content Placeholder 2"/>
          <p:cNvSpPr>
            <a:spLocks noGrp="1"/>
          </p:cNvSpPr>
          <p:nvPr>
            <p:ph idx="1"/>
          </p:nvPr>
        </p:nvSpPr>
        <p:spPr>
          <a:xfrm>
            <a:off x="448965" y="1901950"/>
            <a:ext cx="8229600" cy="4275740"/>
          </a:xfrm>
        </p:spPr>
        <p:txBody>
          <a:bodyPr>
            <a:noAutofit/>
          </a:bodyPr>
          <a:lstStyle/>
          <a:p>
            <a:pPr marL="0" indent="0">
              <a:buNone/>
            </a:pPr>
            <a:r>
              <a:rPr lang="en-US" sz="2400" dirty="0"/>
              <a:t>AS9100, sec. 3.6 defines “Product Safety” as:</a:t>
            </a:r>
          </a:p>
          <a:p>
            <a:pPr marL="457200" lvl="1" indent="0">
              <a:buNone/>
            </a:pPr>
            <a:r>
              <a:rPr lang="en-US" sz="2400" dirty="0"/>
              <a:t>“</a:t>
            </a:r>
            <a:r>
              <a:rPr lang="en-US" sz="2400" i="1" dirty="0"/>
              <a:t>The state in which a product is able to perform to its designed or intended purpose without causing unacceptable risk of harm to persons or damage to property</a:t>
            </a:r>
            <a:r>
              <a:rPr lang="en-US" sz="2400" dirty="0"/>
              <a:t>”</a:t>
            </a:r>
          </a:p>
          <a:p>
            <a:pPr marL="0" indent="0">
              <a:buNone/>
            </a:pPr>
            <a:endParaRPr lang="en-US" sz="2400" dirty="0"/>
          </a:p>
          <a:p>
            <a:pPr marL="0" indent="0">
              <a:spcBef>
                <a:spcPts val="0"/>
              </a:spcBef>
              <a:buNone/>
            </a:pPr>
            <a:r>
              <a:rPr lang="en-US" sz="2400" dirty="0"/>
              <a:t>If we read “</a:t>
            </a:r>
            <a:r>
              <a:rPr lang="en-US" sz="2400" i="1" dirty="0"/>
              <a:t>Product Safety</a:t>
            </a:r>
            <a:r>
              <a:rPr lang="en-US" sz="2400" dirty="0"/>
              <a:t>” as “</a:t>
            </a:r>
            <a:r>
              <a:rPr lang="en-US" sz="2400" i="1" dirty="0"/>
              <a:t>Product Integrity</a:t>
            </a:r>
            <a:r>
              <a:rPr lang="en-US" sz="2400" dirty="0"/>
              <a:t>”, that makes it's meaning more easily understood. We ensure product integrity through only using authentic component parts, confirming correct raw materials (e.g., through verifying Material Test Reports), and ensuring proper handling and packaging or product.</a:t>
            </a:r>
          </a:p>
        </p:txBody>
      </p:sp>
    </p:spTree>
    <p:extLst>
      <p:ext uri="{BB962C8B-B14F-4D97-AF65-F5344CB8AC3E}">
        <p14:creationId xmlns:p14="http://schemas.microsoft.com/office/powerpoint/2010/main" val="243455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Ethics Policy</a:t>
            </a:r>
            <a:endParaRPr lang="en-US" b="1" spc="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8965" y="1901950"/>
            <a:ext cx="8229600" cy="4275740"/>
          </a:xfrm>
        </p:spPr>
        <p:txBody>
          <a:bodyPr>
            <a:noAutofit/>
          </a:bodyPr>
          <a:lstStyle/>
          <a:p>
            <a:pPr marL="0" indent="0">
              <a:buNone/>
            </a:pPr>
            <a:r>
              <a:rPr lang="en-US" dirty="0"/>
              <a:t>Our company is committed to the principles of Honesty &amp; Integrity in all business dealings. All personnel employed or contracted by the company shall:</a:t>
            </a:r>
          </a:p>
          <a:p>
            <a:r>
              <a:rPr lang="en-US" dirty="0"/>
              <a:t>Accurately represent all products and services offered;</a:t>
            </a:r>
          </a:p>
          <a:p>
            <a:r>
              <a:rPr lang="en-US" dirty="0"/>
              <a:t>Follow all applicable laws, regulations and directives concerning the employment or engagement of government officials, including those dealing with conflicts of interest;</a:t>
            </a:r>
          </a:p>
          <a:p>
            <a:endParaRPr lang="en-US" dirty="0"/>
          </a:p>
        </p:txBody>
      </p:sp>
    </p:spTree>
    <p:extLst>
      <p:ext uri="{BB962C8B-B14F-4D97-AF65-F5344CB8AC3E}">
        <p14:creationId xmlns:p14="http://schemas.microsoft.com/office/powerpoint/2010/main" val="1200347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Ethics Policy (Cont.)</a:t>
            </a:r>
            <a:endParaRPr lang="en-US" b="1" spc="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8965" y="1901950"/>
            <a:ext cx="8229600" cy="4275740"/>
          </a:xfrm>
        </p:spPr>
        <p:txBody>
          <a:bodyPr>
            <a:noAutofit/>
          </a:bodyPr>
          <a:lstStyle/>
          <a:p>
            <a:r>
              <a:rPr lang="en-US" dirty="0"/>
              <a:t>Fully comply with all antibribery laws applicable to the conduct of business, including the U.S. Foreign Corrupt Practices Act (“FCPA”) and those laws enacted pursuant to International Conventions (including, but not limited to, the 1997 OECD Convention and the 2003 United Nations Convention Against Corruption (“UNCAC”));</a:t>
            </a:r>
          </a:p>
          <a:p>
            <a:endParaRPr lang="en-US" dirty="0"/>
          </a:p>
        </p:txBody>
      </p:sp>
    </p:spTree>
    <p:extLst>
      <p:ext uri="{BB962C8B-B14F-4D97-AF65-F5344CB8AC3E}">
        <p14:creationId xmlns:p14="http://schemas.microsoft.com/office/powerpoint/2010/main" val="16142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Ethics Policy (Cont.)</a:t>
            </a:r>
            <a:endParaRPr lang="en-US" b="1" spc="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8965" y="1901950"/>
            <a:ext cx="8229600" cy="4275740"/>
          </a:xfrm>
        </p:spPr>
        <p:txBody>
          <a:bodyPr>
            <a:noAutofit/>
          </a:bodyPr>
          <a:lstStyle/>
          <a:p>
            <a:r>
              <a:rPr lang="en-US" dirty="0"/>
              <a:t>Keep proprietary information of customers and/or third parties to which we have gained access in accordance with the terms of its disclosure and in strict compliance with all applicable laws and regulations; and</a:t>
            </a:r>
          </a:p>
          <a:p>
            <a:r>
              <a:rPr lang="en-US" dirty="0"/>
              <a:t>Ensure that all deliverable documents are accurate, complete, and reliable.</a:t>
            </a:r>
          </a:p>
        </p:txBody>
      </p:sp>
    </p:spTree>
    <p:extLst>
      <p:ext uri="{BB962C8B-B14F-4D97-AF65-F5344CB8AC3E}">
        <p14:creationId xmlns:p14="http://schemas.microsoft.com/office/powerpoint/2010/main" val="420665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Ethics Policy (End)</a:t>
            </a:r>
            <a:endParaRPr lang="en-US" b="1" spc="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8965" y="1901950"/>
            <a:ext cx="8229600" cy="4275740"/>
          </a:xfrm>
        </p:spPr>
        <p:txBody>
          <a:bodyPr>
            <a:noAutofit/>
          </a:bodyPr>
          <a:lstStyle/>
          <a:p>
            <a:pPr marL="0" indent="0">
              <a:buNone/>
            </a:pPr>
            <a:r>
              <a:rPr lang="en-US" b="1" dirty="0"/>
              <a:t>Communication</a:t>
            </a:r>
          </a:p>
          <a:p>
            <a:pPr marL="0" indent="0">
              <a:buNone/>
            </a:pPr>
            <a:r>
              <a:rPr lang="en-US" dirty="0"/>
              <a:t>This Ethics Policy shall be communicated to </a:t>
            </a:r>
            <a:r>
              <a:rPr lang="en-US" u="sng" dirty="0"/>
              <a:t>all personnel</a:t>
            </a:r>
            <a:r>
              <a:rPr lang="en-US" dirty="0"/>
              <a:t> employed or contracted by the company.</a:t>
            </a:r>
          </a:p>
          <a:p>
            <a:pPr marL="0" indent="0">
              <a:buNone/>
            </a:pPr>
            <a:endParaRPr lang="en-US" dirty="0"/>
          </a:p>
          <a:p>
            <a:pPr marL="0" indent="0">
              <a:buNone/>
            </a:pPr>
            <a:r>
              <a:rPr lang="en-US" b="1" dirty="0"/>
              <a:t>Reporting</a:t>
            </a:r>
          </a:p>
          <a:p>
            <a:pPr marL="0" indent="0">
              <a:buNone/>
            </a:pPr>
            <a:r>
              <a:rPr lang="en-US" u="sng" dirty="0"/>
              <a:t>All personnel</a:t>
            </a:r>
            <a:r>
              <a:rPr lang="en-US" dirty="0"/>
              <a:t> are responsible for reporting violations of this Ethics Policy to the highest level of management for investigation and resolution.</a:t>
            </a:r>
          </a:p>
          <a:p>
            <a:pPr marL="0" indent="0">
              <a:buNone/>
            </a:pPr>
            <a:endParaRPr lang="en-US" dirty="0"/>
          </a:p>
        </p:txBody>
      </p:sp>
    </p:spTree>
    <p:extLst>
      <p:ext uri="{BB962C8B-B14F-4D97-AF65-F5344CB8AC3E}">
        <p14:creationId xmlns:p14="http://schemas.microsoft.com/office/powerpoint/2010/main" val="260642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What is a QMS:</a:t>
            </a:r>
            <a:endParaRPr lang="en-US" dirty="0"/>
          </a:p>
        </p:txBody>
      </p:sp>
      <p:sp>
        <p:nvSpPr>
          <p:cNvPr id="5" name="Content Placeholder 4"/>
          <p:cNvSpPr>
            <a:spLocks noGrp="1"/>
          </p:cNvSpPr>
          <p:nvPr>
            <p:ph idx="1"/>
          </p:nvPr>
        </p:nvSpPr>
        <p:spPr>
          <a:xfrm>
            <a:off x="1823310" y="1291130"/>
            <a:ext cx="6863490" cy="4275740"/>
          </a:xfrm>
        </p:spPr>
        <p:txBody>
          <a:bodyPr/>
          <a:lstStyle/>
          <a:p>
            <a:endParaRPr lang="en-US" sz="2400" dirty="0"/>
          </a:p>
          <a:p>
            <a:pPr marL="0" indent="0">
              <a:buNone/>
            </a:pPr>
            <a:r>
              <a:rPr lang="en-US" dirty="0"/>
              <a:t>A QMS (Quality Management System) establishes controls to identify and eliminate, or mitigate, risks to consistently fulfilling customer requirements and any established expectations (commitments) relating to the provision of products and/or services.</a:t>
            </a:r>
          </a:p>
        </p:txBody>
      </p:sp>
    </p:spTree>
    <p:extLst>
      <p:ext uri="{BB962C8B-B14F-4D97-AF65-F5344CB8AC3E}">
        <p14:creationId xmlns:p14="http://schemas.microsoft.com/office/powerpoint/2010/main" val="233351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Importance of Ethical Behavior</a:t>
            </a:r>
            <a:endParaRPr lang="en-US" b="1" spc="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1BA8B900-3AD3-9341-BC77-320A54BE1A80}"/>
              </a:ext>
            </a:extLst>
          </p:cNvPr>
          <p:cNvSpPr/>
          <p:nvPr/>
        </p:nvSpPr>
        <p:spPr>
          <a:xfrm>
            <a:off x="448965" y="1901950"/>
            <a:ext cx="8159814" cy="1384995"/>
          </a:xfrm>
          <a:prstGeom prst="rect">
            <a:avLst/>
          </a:prstGeom>
        </p:spPr>
        <p:txBody>
          <a:bodyPr wrap="square">
            <a:spAutoFit/>
          </a:bodyPr>
          <a:lstStyle/>
          <a:p>
            <a:r>
              <a:rPr lang="en-US" sz="2800" dirty="0">
                <a:solidFill>
                  <a:schemeClr val="bg1"/>
                </a:solidFill>
              </a:rPr>
              <a:t>Ethical behavior is important to preserve our reputation as consistently exercising the principles of Honesty &amp; Integrity in all of our business dealings.</a:t>
            </a:r>
            <a:endParaRPr lang="en-US" dirty="0"/>
          </a:p>
        </p:txBody>
      </p:sp>
      <p:sp>
        <p:nvSpPr>
          <p:cNvPr id="7" name="TextBox 6">
            <a:extLst>
              <a:ext uri="{FF2B5EF4-FFF2-40B4-BE49-F238E27FC236}">
                <a16:creationId xmlns:a16="http://schemas.microsoft.com/office/drawing/2014/main" id="{DE789D76-D110-E84A-9F6D-CE6C494181B7}"/>
              </a:ext>
            </a:extLst>
          </p:cNvPr>
          <p:cNvSpPr txBox="1"/>
          <p:nvPr/>
        </p:nvSpPr>
        <p:spPr>
          <a:xfrm>
            <a:off x="907080" y="3887115"/>
            <a:ext cx="6871725" cy="2092881"/>
          </a:xfrm>
          <a:prstGeom prst="rect">
            <a:avLst/>
          </a:prstGeom>
          <a:blipFill>
            <a:blip r:embed="rId2"/>
            <a:tile tx="0" ty="0" sx="100000" sy="100000" flip="none" algn="tl"/>
          </a:blipFill>
          <a:effectLst>
            <a:softEdge rad="12700"/>
          </a:effectLst>
        </p:spPr>
        <p:txBody>
          <a:bodyPr wrap="square" lIns="182880" tIns="182880" rIns="91440" bIns="182880" rtlCol="0">
            <a:spAutoFit/>
          </a:bodyPr>
          <a:lstStyle/>
          <a:p>
            <a:r>
              <a:rPr lang="en-US" sz="2800" dirty="0">
                <a:latin typeface="Bradley Hand" pitchFamily="2" charset="77"/>
              </a:rPr>
              <a:t>Honesty is telling the truth to ourselves and others. Integrity is living that truth.</a:t>
            </a:r>
          </a:p>
          <a:p>
            <a:r>
              <a:rPr lang="en-US" sz="2800" dirty="0">
                <a:latin typeface="Bradley Hand" pitchFamily="2" charset="77"/>
              </a:rPr>
              <a:t>~ Kenneth H. Blanchard </a:t>
            </a:r>
          </a:p>
          <a:p>
            <a:r>
              <a:rPr lang="en-US" sz="2800" dirty="0">
                <a:latin typeface="Bradley Hand" pitchFamily="2" charset="77"/>
              </a:rPr>
              <a:t>(Author of “The One Minute Manager”)</a:t>
            </a:r>
          </a:p>
        </p:txBody>
      </p:sp>
    </p:spTree>
    <p:extLst>
      <p:ext uri="{BB962C8B-B14F-4D97-AF65-F5344CB8AC3E}">
        <p14:creationId xmlns:p14="http://schemas.microsoft.com/office/powerpoint/2010/main" val="3968259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a:t>Questions</a:t>
            </a:r>
          </a:p>
        </p:txBody>
      </p:sp>
      <p:pic>
        <p:nvPicPr>
          <p:cNvPr id="8" name="Content Placeholder 7">
            <a:extLst>
              <a:ext uri="{FF2B5EF4-FFF2-40B4-BE49-F238E27FC236}">
                <a16:creationId xmlns:a16="http://schemas.microsoft.com/office/drawing/2014/main" id="{8622893D-A866-FC45-A95D-69939C3B84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9902" y="1901950"/>
            <a:ext cx="6197600" cy="3683000"/>
          </a:xfrm>
        </p:spPr>
      </p:pic>
    </p:spTree>
    <p:extLst>
      <p:ext uri="{BB962C8B-B14F-4D97-AF65-F5344CB8AC3E}">
        <p14:creationId xmlns:p14="http://schemas.microsoft.com/office/powerpoint/2010/main" val="199048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AS9100</a:t>
            </a:r>
          </a:p>
        </p:txBody>
      </p:sp>
      <p:sp>
        <p:nvSpPr>
          <p:cNvPr id="5" name="Content Placeholder 4"/>
          <p:cNvSpPr>
            <a:spLocks noGrp="1"/>
          </p:cNvSpPr>
          <p:nvPr>
            <p:ph idx="1"/>
          </p:nvPr>
        </p:nvSpPr>
        <p:spPr>
          <a:xfrm>
            <a:off x="1823310" y="1749245"/>
            <a:ext cx="2901395" cy="2901395"/>
          </a:xfrm>
        </p:spPr>
        <p:txBody>
          <a:bodyPr>
            <a:noAutofit/>
          </a:bodyPr>
          <a:lstStyle/>
          <a:p>
            <a:pPr marL="0" indent="0">
              <a:buNone/>
            </a:pPr>
            <a:r>
              <a:rPr lang="en-US" dirty="0"/>
              <a:t>Our QMS is designed to comply with the requirements of:</a:t>
            </a:r>
          </a:p>
          <a:p>
            <a:pPr marL="0" indent="0">
              <a:buNone/>
            </a:pPr>
            <a:r>
              <a:rPr lang="en-US" dirty="0"/>
              <a:t>AS9100:2016</a:t>
            </a:r>
          </a:p>
          <a:p>
            <a:pPr marL="0" indent="0">
              <a:buNone/>
            </a:pPr>
            <a:endParaRPr lang="en-US" sz="3000" dirty="0"/>
          </a:p>
        </p:txBody>
      </p:sp>
      <p:pic>
        <p:nvPicPr>
          <p:cNvPr id="6" name="Picture 5">
            <a:extLst>
              <a:ext uri="{FF2B5EF4-FFF2-40B4-BE49-F238E27FC236}">
                <a16:creationId xmlns:a16="http://schemas.microsoft.com/office/drawing/2014/main" id="{A7AAFFDD-3C5F-D242-A0B6-643A0A966FC6}"/>
              </a:ext>
            </a:extLst>
          </p:cNvPr>
          <p:cNvPicPr>
            <a:picLocks noChangeAspect="1"/>
          </p:cNvPicPr>
          <p:nvPr/>
        </p:nvPicPr>
        <p:blipFill>
          <a:blip r:embed="rId3"/>
          <a:stretch>
            <a:fillRect/>
          </a:stretch>
        </p:blipFill>
        <p:spPr>
          <a:xfrm>
            <a:off x="4784131" y="1443835"/>
            <a:ext cx="3446771" cy="4428445"/>
          </a:xfrm>
          <a:prstGeom prst="rect">
            <a:avLst/>
          </a:prstGeom>
        </p:spPr>
      </p:pic>
      <p:pic>
        <p:nvPicPr>
          <p:cNvPr id="3" name="Picture 2">
            <a:extLst>
              <a:ext uri="{FF2B5EF4-FFF2-40B4-BE49-F238E27FC236}">
                <a16:creationId xmlns:a16="http://schemas.microsoft.com/office/drawing/2014/main" id="{A3BD752D-223C-1C40-BC62-F62EC5BCF476}"/>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380465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AS9100?</a:t>
            </a:r>
          </a:p>
        </p:txBody>
      </p:sp>
      <p:sp>
        <p:nvSpPr>
          <p:cNvPr id="3" name="Content Placeholder 2"/>
          <p:cNvSpPr>
            <a:spLocks noGrp="1"/>
          </p:cNvSpPr>
          <p:nvPr>
            <p:ph idx="1"/>
          </p:nvPr>
        </p:nvSpPr>
        <p:spPr>
          <a:xfrm>
            <a:off x="448964" y="1901950"/>
            <a:ext cx="8093365" cy="1985165"/>
          </a:xfrm>
        </p:spPr>
        <p:txBody>
          <a:bodyPr>
            <a:normAutofit fontScale="62500" lnSpcReduction="20000"/>
          </a:bodyPr>
          <a:lstStyle/>
          <a:p>
            <a:pPr marL="0" indent="0">
              <a:buNone/>
            </a:pPr>
            <a:r>
              <a:rPr lang="en-US" sz="4800" dirty="0"/>
              <a:t>Published by the “Society of Automotive Engineers (SAE) International”, AS9100 was developed for:</a:t>
            </a:r>
          </a:p>
          <a:p>
            <a:pPr marL="457200" lvl="1" indent="0">
              <a:buNone/>
            </a:pPr>
            <a:r>
              <a:rPr lang="en-US" sz="4800" dirty="0"/>
              <a:t>“</a:t>
            </a:r>
            <a:r>
              <a:rPr lang="en-US" sz="4800" i="1" dirty="0"/>
              <a:t>Quality Management Systems – Requirements for Aviation, Space, and Defense Organizations”</a:t>
            </a:r>
            <a:endParaRPr lang="en-US" sz="4800" dirty="0"/>
          </a:p>
          <a:p>
            <a:pPr marL="0" indent="0">
              <a:buNone/>
            </a:pPr>
            <a:endParaRPr lang="en-US" sz="4800" dirty="0"/>
          </a:p>
          <a:p>
            <a:endParaRPr lang="en-US" dirty="0"/>
          </a:p>
        </p:txBody>
      </p:sp>
      <p:pic>
        <p:nvPicPr>
          <p:cNvPr id="5" name="Picture 4">
            <a:extLst>
              <a:ext uri="{FF2B5EF4-FFF2-40B4-BE49-F238E27FC236}">
                <a16:creationId xmlns:a16="http://schemas.microsoft.com/office/drawing/2014/main" id="{10980BC0-8F92-3F43-BCC1-62ACB7C134B5}"/>
              </a:ext>
            </a:extLst>
          </p:cNvPr>
          <p:cNvPicPr>
            <a:picLocks noChangeAspect="1"/>
          </p:cNvPicPr>
          <p:nvPr/>
        </p:nvPicPr>
        <p:blipFill>
          <a:blip r:embed="rId2"/>
          <a:stretch>
            <a:fillRect/>
          </a:stretch>
        </p:blipFill>
        <p:spPr>
          <a:xfrm>
            <a:off x="5793640" y="4087430"/>
            <a:ext cx="2489200" cy="1460500"/>
          </a:xfrm>
          <a:prstGeom prst="rect">
            <a:avLst/>
          </a:prstGeom>
        </p:spPr>
      </p:pic>
      <p:sp>
        <p:nvSpPr>
          <p:cNvPr id="7" name="Rectangle 6">
            <a:extLst>
              <a:ext uri="{FF2B5EF4-FFF2-40B4-BE49-F238E27FC236}">
                <a16:creationId xmlns:a16="http://schemas.microsoft.com/office/drawing/2014/main" id="{9B8AE7E3-5038-8847-B70C-C82CA541B693}"/>
              </a:ext>
            </a:extLst>
          </p:cNvPr>
          <p:cNvSpPr/>
          <p:nvPr/>
        </p:nvSpPr>
        <p:spPr>
          <a:xfrm>
            <a:off x="601670" y="3909739"/>
            <a:ext cx="5039265" cy="1815882"/>
          </a:xfrm>
          <a:prstGeom prst="rect">
            <a:avLst/>
          </a:prstGeom>
        </p:spPr>
        <p:txBody>
          <a:bodyPr wrap="square">
            <a:spAutoFit/>
          </a:bodyPr>
          <a:lstStyle/>
          <a:p>
            <a:r>
              <a:rPr lang="en-US" sz="2800" dirty="0">
                <a:solidFill>
                  <a:schemeClr val="bg1"/>
                </a:solidFill>
              </a:rPr>
              <a:t>However, the standard was prepared by the “International Aerospace Quality Group” (IAQG).</a:t>
            </a:r>
          </a:p>
        </p:txBody>
      </p:sp>
    </p:spTree>
    <p:extLst>
      <p:ext uri="{BB962C8B-B14F-4D97-AF65-F5344CB8AC3E}">
        <p14:creationId xmlns:p14="http://schemas.microsoft.com/office/powerpoint/2010/main" val="410330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Integrating AS9100 with our QMS</a:t>
            </a:r>
          </a:p>
        </p:txBody>
      </p:sp>
      <p:sp>
        <p:nvSpPr>
          <p:cNvPr id="3" name="Content Placeholder 2"/>
          <p:cNvSpPr>
            <a:spLocks noGrp="1"/>
          </p:cNvSpPr>
          <p:nvPr>
            <p:ph idx="1"/>
          </p:nvPr>
        </p:nvSpPr>
        <p:spPr>
          <a:xfrm>
            <a:off x="448965" y="1901949"/>
            <a:ext cx="8229600" cy="4123035"/>
          </a:xfrm>
        </p:spPr>
        <p:txBody>
          <a:bodyPr>
            <a:normAutofit/>
          </a:bodyPr>
          <a:lstStyle/>
          <a:p>
            <a:pPr marL="0" indent="0">
              <a:buNone/>
            </a:pPr>
            <a:r>
              <a:rPr lang="en-US" dirty="0"/>
              <a:t>AS9100, sec. 7.3 “Awareness” states:</a:t>
            </a:r>
          </a:p>
          <a:p>
            <a:pPr marL="0" indent="0">
              <a:buNone/>
            </a:pPr>
            <a:r>
              <a:rPr lang="en-US" i="1" dirty="0"/>
              <a:t>The organization shall ensure that persons doing work under the organization’s control are aware of:</a:t>
            </a:r>
          </a:p>
          <a:p>
            <a:pPr marL="742950" indent="-742950">
              <a:buFont typeface="+mj-lt"/>
              <a:buAutoNum type="alphaLcPeriod"/>
            </a:pPr>
            <a:r>
              <a:rPr lang="en-US" i="1" dirty="0"/>
              <a:t>the quality policy;</a:t>
            </a:r>
          </a:p>
          <a:p>
            <a:pPr marL="742950" indent="-742950">
              <a:buFont typeface="+mj-lt"/>
              <a:buAutoNum type="alphaLcPeriod"/>
            </a:pPr>
            <a:r>
              <a:rPr lang="en-US" i="1" dirty="0"/>
              <a:t>relevant quality objectives;</a:t>
            </a:r>
          </a:p>
          <a:p>
            <a:pPr marL="742950" indent="-742950">
              <a:buFont typeface="+mj-lt"/>
              <a:buAutoNum type="alphaLcPeriod"/>
            </a:pPr>
            <a:r>
              <a:rPr lang="en-US" i="1" dirty="0"/>
              <a:t>their contribution to the effectiveness of the quality management system, including the benefits of improved performance;</a:t>
            </a:r>
          </a:p>
          <a:p>
            <a:endParaRPr lang="en-US" dirty="0"/>
          </a:p>
        </p:txBody>
      </p:sp>
    </p:spTree>
    <p:extLst>
      <p:ext uri="{BB962C8B-B14F-4D97-AF65-F5344CB8AC3E}">
        <p14:creationId xmlns:p14="http://schemas.microsoft.com/office/powerpoint/2010/main" val="14720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Integrating AS9100 with our QMS</a:t>
            </a:r>
          </a:p>
        </p:txBody>
      </p:sp>
      <p:sp>
        <p:nvSpPr>
          <p:cNvPr id="3" name="Content Placeholder 2"/>
          <p:cNvSpPr>
            <a:spLocks noGrp="1"/>
          </p:cNvSpPr>
          <p:nvPr>
            <p:ph idx="1"/>
          </p:nvPr>
        </p:nvSpPr>
        <p:spPr>
          <a:xfrm>
            <a:off x="448965" y="1901949"/>
            <a:ext cx="8229600" cy="4123035"/>
          </a:xfrm>
        </p:spPr>
        <p:txBody>
          <a:bodyPr>
            <a:normAutofit/>
          </a:bodyPr>
          <a:lstStyle/>
          <a:p>
            <a:pPr marL="742950" indent="-742950">
              <a:buFont typeface="+mj-lt"/>
              <a:buAutoNum type="alphaLcPeriod" startAt="4"/>
            </a:pPr>
            <a:r>
              <a:rPr lang="en-US" i="1" dirty="0"/>
              <a:t>the implications of not conforming with the quality management system requirements;</a:t>
            </a:r>
          </a:p>
          <a:p>
            <a:pPr marL="742950" indent="-742950">
              <a:buFont typeface="+mj-lt"/>
              <a:buAutoNum type="alphaLcPeriod" startAt="5"/>
            </a:pPr>
            <a:r>
              <a:rPr lang="en-US" i="1" dirty="0"/>
              <a:t>relevant quality management system documented information and changes thereto;</a:t>
            </a:r>
          </a:p>
          <a:p>
            <a:pPr marL="742950" indent="-742950">
              <a:buFont typeface="+mj-lt"/>
              <a:buAutoNum type="alphaLcPeriod" startAt="5"/>
            </a:pPr>
            <a:r>
              <a:rPr lang="en-US" i="1" dirty="0"/>
              <a:t>their contribution to product or service conformity;</a:t>
            </a:r>
          </a:p>
          <a:p>
            <a:pPr marL="742950" indent="-742950">
              <a:buFont typeface="+mj-lt"/>
              <a:buAutoNum type="alphaLcPeriod" startAt="5"/>
            </a:pPr>
            <a:r>
              <a:rPr lang="en-US" i="1" dirty="0"/>
              <a:t>their contribution to product safety;</a:t>
            </a:r>
          </a:p>
          <a:p>
            <a:pPr marL="742950" indent="-742950">
              <a:buFont typeface="+mj-lt"/>
              <a:buAutoNum type="alphaLcPeriod" startAt="5"/>
            </a:pPr>
            <a:r>
              <a:rPr lang="en-US" i="1" dirty="0"/>
              <a:t>the importance of ethical behavior.</a:t>
            </a:r>
          </a:p>
          <a:p>
            <a:endParaRPr lang="en-US" dirty="0"/>
          </a:p>
          <a:p>
            <a:endParaRPr lang="en-US" dirty="0"/>
          </a:p>
        </p:txBody>
      </p:sp>
    </p:spTree>
    <p:extLst>
      <p:ext uri="{BB962C8B-B14F-4D97-AF65-F5344CB8AC3E}">
        <p14:creationId xmlns:p14="http://schemas.microsoft.com/office/powerpoint/2010/main" val="124704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b="1" dirty="0"/>
              <a:t>Quality Policy</a:t>
            </a:r>
          </a:p>
        </p:txBody>
      </p:sp>
      <p:sp>
        <p:nvSpPr>
          <p:cNvPr id="5" name="Content Placeholder 4"/>
          <p:cNvSpPr>
            <a:spLocks noGrp="1"/>
          </p:cNvSpPr>
          <p:nvPr>
            <p:ph idx="1"/>
          </p:nvPr>
        </p:nvSpPr>
        <p:spPr/>
        <p:txBody>
          <a:bodyPr/>
          <a:lstStyle/>
          <a:p>
            <a:pPr marL="0" indent="0">
              <a:buNone/>
            </a:pPr>
            <a:r>
              <a:rPr lang="en-US" dirty="0"/>
              <a:t>Our “Quality Policy” is:</a:t>
            </a:r>
          </a:p>
          <a:p>
            <a:endParaRPr lang="en-US" dirty="0"/>
          </a:p>
          <a:p>
            <a:endParaRPr lang="en-US" dirty="0"/>
          </a:p>
          <a:p>
            <a:r>
              <a:rPr lang="en-US" dirty="0"/>
              <a:t>Insert your Quality Policy</a:t>
            </a:r>
          </a:p>
        </p:txBody>
      </p:sp>
    </p:spTree>
    <p:extLst>
      <p:ext uri="{BB962C8B-B14F-4D97-AF65-F5344CB8AC3E}">
        <p14:creationId xmlns:p14="http://schemas.microsoft.com/office/powerpoint/2010/main" val="110163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Quality Objectives</a:t>
            </a:r>
          </a:p>
        </p:txBody>
      </p:sp>
      <p:graphicFrame>
        <p:nvGraphicFramePr>
          <p:cNvPr id="6" name="Content Placeholder 5">
            <a:extLst>
              <a:ext uri="{FF2B5EF4-FFF2-40B4-BE49-F238E27FC236}">
                <a16:creationId xmlns:a16="http://schemas.microsoft.com/office/drawing/2014/main" id="{40C62C33-A1C1-6D42-9C42-BD93B351601F}"/>
              </a:ext>
            </a:extLst>
          </p:cNvPr>
          <p:cNvGraphicFramePr>
            <a:graphicFrameLocks noGrp="1"/>
          </p:cNvGraphicFramePr>
          <p:nvPr>
            <p:ph idx="1"/>
            <p:extLst>
              <p:ext uri="{D42A27DB-BD31-4B8C-83A1-F6EECF244321}">
                <p14:modId xmlns:p14="http://schemas.microsoft.com/office/powerpoint/2010/main" val="623660976"/>
              </p:ext>
            </p:extLst>
          </p:nvPr>
        </p:nvGraphicFramePr>
        <p:xfrm>
          <a:off x="449263" y="1901825"/>
          <a:ext cx="8229600" cy="1854200"/>
        </p:xfrm>
        <a:graphic>
          <a:graphicData uri="http://schemas.openxmlformats.org/drawingml/2006/table">
            <a:tbl>
              <a:tblPr firstRow="1" bandRow="1">
                <a:tableStyleId>{5C22544A-7EE6-4342-B048-85BDC9FD1C3A}</a:tableStyleId>
              </a:tblPr>
              <a:tblGrid>
                <a:gridCol w="1374047">
                  <a:extLst>
                    <a:ext uri="{9D8B030D-6E8A-4147-A177-3AD203B41FA5}">
                      <a16:colId xmlns:a16="http://schemas.microsoft.com/office/drawing/2014/main" val="2604260530"/>
                    </a:ext>
                  </a:extLst>
                </a:gridCol>
                <a:gridCol w="4581150">
                  <a:extLst>
                    <a:ext uri="{9D8B030D-6E8A-4147-A177-3AD203B41FA5}">
                      <a16:colId xmlns:a16="http://schemas.microsoft.com/office/drawing/2014/main" val="2419570357"/>
                    </a:ext>
                  </a:extLst>
                </a:gridCol>
                <a:gridCol w="2274403">
                  <a:extLst>
                    <a:ext uri="{9D8B030D-6E8A-4147-A177-3AD203B41FA5}">
                      <a16:colId xmlns:a16="http://schemas.microsoft.com/office/drawing/2014/main" val="4240236563"/>
                    </a:ext>
                  </a:extLst>
                </a:gridCol>
              </a:tblGrid>
              <a:tr h="370840">
                <a:tc>
                  <a:txBody>
                    <a:bodyPr/>
                    <a:lstStyle/>
                    <a:p>
                      <a:pPr algn="ctr"/>
                      <a:r>
                        <a:rPr lang="en-US" dirty="0"/>
                        <a:t>Process</a:t>
                      </a:r>
                    </a:p>
                  </a:txBody>
                  <a:tcPr/>
                </a:tc>
                <a:tc>
                  <a:txBody>
                    <a:bodyPr/>
                    <a:lstStyle/>
                    <a:p>
                      <a:pPr algn="ctr"/>
                      <a:r>
                        <a:rPr lang="en-US" dirty="0"/>
                        <a:t>KPI (Key Performance Indicator)</a:t>
                      </a:r>
                    </a:p>
                  </a:txBody>
                  <a:tcPr/>
                </a:tc>
                <a:tc>
                  <a:txBody>
                    <a:bodyPr/>
                    <a:lstStyle/>
                    <a:p>
                      <a:pPr algn="ctr"/>
                      <a:r>
                        <a:rPr lang="en-US" dirty="0"/>
                        <a:t>Objective / Period</a:t>
                      </a:r>
                    </a:p>
                  </a:txBody>
                  <a:tcPr/>
                </a:tc>
                <a:extLst>
                  <a:ext uri="{0D108BD9-81ED-4DB2-BD59-A6C34878D82A}">
                    <a16:rowId xmlns:a16="http://schemas.microsoft.com/office/drawing/2014/main" val="3877241573"/>
                  </a:ext>
                </a:extLst>
              </a:tr>
              <a:tr h="370840">
                <a:tc>
                  <a:txBody>
                    <a:bodyPr/>
                    <a:lstStyle/>
                    <a:p>
                      <a:r>
                        <a:rPr lang="en-US" dirty="0"/>
                        <a:t>Sales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78484316"/>
                  </a:ext>
                </a:extLst>
              </a:tr>
              <a:tr h="370840">
                <a:tc>
                  <a:txBody>
                    <a:bodyPr/>
                    <a:lstStyle/>
                    <a:p>
                      <a:r>
                        <a:rPr lang="en-US" dirty="0"/>
                        <a:t>Design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1319047"/>
                  </a:ext>
                </a:extLst>
              </a:tr>
              <a:tr h="370840">
                <a:tc>
                  <a:txBody>
                    <a:bodyPr/>
                    <a:lstStyle/>
                    <a:p>
                      <a:r>
                        <a:rPr lang="en-US" dirty="0"/>
                        <a:t>Purchasing</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8986645"/>
                  </a:ext>
                </a:extLst>
              </a:tr>
              <a:tr h="370840">
                <a:tc>
                  <a:txBody>
                    <a:bodyPr/>
                    <a:lstStyle/>
                    <a:p>
                      <a:r>
                        <a:rPr lang="en-US" dirty="0"/>
                        <a:t>Production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73921880"/>
                  </a:ext>
                </a:extLst>
              </a:tr>
            </a:tbl>
          </a:graphicData>
        </a:graphic>
      </p:graphicFrame>
    </p:spTree>
    <p:extLst>
      <p:ext uri="{BB962C8B-B14F-4D97-AF65-F5344CB8AC3E}">
        <p14:creationId xmlns:p14="http://schemas.microsoft.com/office/powerpoint/2010/main" val="293246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916230"/>
          </a:xfrm>
        </p:spPr>
        <p:txBody>
          <a:bodyPr>
            <a:normAutofit fontScale="90000"/>
          </a:bodyPr>
          <a:lstStyle/>
          <a:p>
            <a:r>
              <a:rPr lang="en-US" b="1" dirty="0"/>
              <a:t>How You Contribute to the effectiveness of the QMS &amp; Improved Performance</a:t>
            </a:r>
            <a:endParaRPr lang="en-US" b="1" spc="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8965" y="2360065"/>
            <a:ext cx="8229600" cy="3664919"/>
          </a:xfrm>
        </p:spPr>
        <p:txBody>
          <a:bodyPr>
            <a:normAutofit fontScale="92500" lnSpcReduction="10000"/>
          </a:bodyPr>
          <a:lstStyle/>
          <a:p>
            <a:r>
              <a:rPr lang="en-US" dirty="0"/>
              <a:t>Ensuring that Procedures, Work Instructions / Drawings are clear and contain adequate detail</a:t>
            </a:r>
          </a:p>
          <a:p>
            <a:r>
              <a:rPr lang="en-US" dirty="0"/>
              <a:t>Notifying management of any inconsistencies or contradictions in Procedures, Work Instructions / Drawings, etc.</a:t>
            </a:r>
          </a:p>
          <a:p>
            <a:r>
              <a:rPr lang="en-US" dirty="0"/>
              <a:t>Ensuring that equipment is adequate &amp; capable of producing conforming products / services.</a:t>
            </a:r>
          </a:p>
          <a:p>
            <a:r>
              <a:rPr lang="en-US" dirty="0"/>
              <a:t>Notifying management of areas for improvement (in product / service or efficiency)</a:t>
            </a:r>
          </a:p>
        </p:txBody>
      </p:sp>
    </p:spTree>
    <p:extLst>
      <p:ext uri="{BB962C8B-B14F-4D97-AF65-F5344CB8AC3E}">
        <p14:creationId xmlns:p14="http://schemas.microsoft.com/office/powerpoint/2010/main" val="934235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1840</TotalTime>
  <Words>892</Words>
  <Application>Microsoft Macintosh PowerPoint</Application>
  <PresentationFormat>On-screen Show (4:3)</PresentationFormat>
  <Paragraphs>94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Bradley Hand</vt:lpstr>
      <vt:lpstr>Calibri</vt:lpstr>
      <vt:lpstr>Courier New</vt:lpstr>
      <vt:lpstr>Open Sans</vt:lpstr>
      <vt:lpstr>Office Theme</vt:lpstr>
      <vt:lpstr>QMS Awareness Training</vt:lpstr>
      <vt:lpstr>What is a QMS:</vt:lpstr>
      <vt:lpstr>AS9100</vt:lpstr>
      <vt:lpstr>What is AS9100?</vt:lpstr>
      <vt:lpstr>Integrating AS9100 with our QMS</vt:lpstr>
      <vt:lpstr>Integrating AS9100 with our QMS</vt:lpstr>
      <vt:lpstr>Quality Policy</vt:lpstr>
      <vt:lpstr>Quality Objectives</vt:lpstr>
      <vt:lpstr>How You Contribute to the effectiveness of the QMS &amp; Improved Performance</vt:lpstr>
      <vt:lpstr>Organization</vt:lpstr>
      <vt:lpstr>Management Representative</vt:lpstr>
      <vt:lpstr>Implications of not conforming with the QMS requirements</vt:lpstr>
      <vt:lpstr>Relevant QMS documented Information &amp; Changes</vt:lpstr>
      <vt:lpstr>How You Contribute to Product or Service Conformity</vt:lpstr>
      <vt:lpstr>How You Contribute to Product Safety</vt:lpstr>
      <vt:lpstr>Ethics Policy</vt:lpstr>
      <vt:lpstr>Ethics Policy (Cont.)</vt:lpstr>
      <vt:lpstr>Ethics Policy (Cont.)</vt:lpstr>
      <vt:lpstr>Ethics Policy (End)</vt:lpstr>
      <vt:lpstr>Importance of Ethical Behavior</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QMS Awareness Training (AS9100)</dc:title>
  <dc:subject/>
  <dc:creator/>
  <cp:keywords>QMS AS9100</cp:keywords>
  <dc:description/>
  <cp:lastModifiedBy>Microsoft Office User</cp:lastModifiedBy>
  <cp:revision>76</cp:revision>
  <dcterms:created xsi:type="dcterms:W3CDTF">2013-08-21T19:17:07Z</dcterms:created>
  <dcterms:modified xsi:type="dcterms:W3CDTF">2022-07-18T00:37:46Z</dcterms:modified>
  <cp:category/>
</cp:coreProperties>
</file>